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3"/>
    <p:sldId id="258" r:id="rId4"/>
    <p:sldId id="262" r:id="rId5"/>
    <p:sldId id="263" r:id="rId6"/>
    <p:sldId id="259" r:id="rId7"/>
    <p:sldId id="264" r:id="rId8"/>
    <p:sldId id="265" r:id="rId9"/>
    <p:sldId id="271" r:id="rId10"/>
    <p:sldId id="260" r:id="rId11"/>
    <p:sldId id="273" r:id="rId12"/>
    <p:sldId id="274" r:id="rId13"/>
    <p:sldId id="275" r:id="rId14"/>
    <p:sldId id="276" r:id="rId15"/>
    <p:sldId id="278" r:id="rId16"/>
    <p:sldId id="261" r:id="rId17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C064"/>
    <a:srgbClr val="EB184B"/>
    <a:srgbClr val="00AEEF"/>
    <a:srgbClr val="1CBCB4"/>
    <a:srgbClr val="F1EC84"/>
    <a:srgbClr val="D897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204" y="-102"/>
      </p:cViewPr>
      <p:guideLst>
        <p:guide orient="horz" pos="212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6BA5CB-E48B-46B4-BFA4-E2239271C67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00CC5C-7FC2-4441-83E6-23069F76AE6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ACDAD-D589-49CC-9DAC-B5FECCE70DF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73F408-9DB1-4334-9121-32A8E07DB9F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9414E4-6C57-4E2C-A583-0D79792C093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89911C-2D90-488A-9EE4-C0483C89D3C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9EF501-19E7-471B-969A-2E10618B138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C0D6F2-6382-4314-81A9-4494CE4ECAA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E38612-BDC3-43A9-9768-6CC503535CC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2F640-AC90-439B-BEA3-02119D0A8E5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B8AB35-C723-446D-90FC-2D92CCFE1D7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2CB045-C258-4DE2-8A30-6D3108C1D2B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DEC175-C60D-41EC-A5E4-6E381DB5B4FA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796609-B803-495D-B4C9-3AF979C4A79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36F5C-9FB4-4F73-8798-4780C9162FA1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5F5038-7425-4450-8628-485F2672A9D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 userDrawn="1"/>
        </p:nvSpPr>
        <p:spPr>
          <a:xfrm>
            <a:off x="0" y="476250"/>
            <a:ext cx="334963" cy="792163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3" name="直接连接符 6"/>
          <p:cNvCxnSpPr/>
          <p:nvPr userDrawn="1"/>
        </p:nvCxnSpPr>
        <p:spPr>
          <a:xfrm>
            <a:off x="263525" y="6308725"/>
            <a:ext cx="1144905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7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335360" y="6403640"/>
            <a:ext cx="360000" cy="360000"/>
          </a:xfrm>
          <a:prstGeom prst="ellipse">
            <a:avLst/>
          </a:prstGeom>
          <a:solidFill>
            <a:srgbClr val="00AEEF"/>
          </a:solidFill>
        </p:spPr>
      </p:pic>
      <p:sp>
        <p:nvSpPr>
          <p:cNvPr id="5" name="文本框 8"/>
          <p:cNvSpPr txBox="1"/>
          <p:nvPr userDrawn="1"/>
        </p:nvSpPr>
        <p:spPr>
          <a:xfrm>
            <a:off x="695325" y="6399213"/>
            <a:ext cx="251460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rgbClr val="00AEEF"/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The Presentation Title</a:t>
            </a:r>
            <a:endParaRPr lang="zh-CN" altLang="en-US" b="1" dirty="0">
              <a:solidFill>
                <a:srgbClr val="00AEEF"/>
              </a:solidFill>
              <a:latin typeface="造字工房悦黑体验版纤细体" pitchFamily="50" charset="-122"/>
              <a:ea typeface="造字工房悦黑体验版纤细体" pitchFamily="50" charset="-122"/>
            </a:endParaRPr>
          </a:p>
        </p:txBody>
      </p:sp>
      <p:pic>
        <p:nvPicPr>
          <p:cNvPr id="6" name="图片 12"/>
          <p:cNvPicPr>
            <a:picLocks noChangeAspect="1"/>
          </p:cNvPicPr>
          <p:nvPr userDrawn="1"/>
        </p:nvPicPr>
        <p:blipFill rotWithShape="1">
          <a:blip r:embed="rId3" cstate="print"/>
          <a:srcRect l="24365" t="24366" r="24687" b="24687"/>
          <a:stretch>
            <a:fillRect/>
          </a:stretch>
        </p:blipFill>
        <p:spPr>
          <a:xfrm>
            <a:off x="11352624" y="6403640"/>
            <a:ext cx="360000" cy="360000"/>
          </a:xfrm>
          <a:prstGeom prst="ellipse">
            <a:avLst/>
          </a:prstGeom>
          <a:solidFill>
            <a:srgbClr val="00AEEF"/>
          </a:solidFill>
        </p:spPr>
      </p:pic>
      <p:pic>
        <p:nvPicPr>
          <p:cNvPr id="7" name="图片 13"/>
          <p:cNvPicPr>
            <a:picLocks noChangeAspect="1"/>
          </p:cNvPicPr>
          <p:nvPr userDrawn="1"/>
        </p:nvPicPr>
        <p:blipFill rotWithShape="1">
          <a:blip r:embed="rId4" cstate="print"/>
          <a:srcRect l="24365" t="24366" r="24687" b="24687"/>
          <a:stretch>
            <a:fillRect/>
          </a:stretch>
        </p:blipFill>
        <p:spPr>
          <a:xfrm rot="10639998">
            <a:off x="10856708" y="6407154"/>
            <a:ext cx="360000" cy="360000"/>
          </a:xfrm>
          <a:prstGeom prst="ellipse">
            <a:avLst/>
          </a:prstGeom>
          <a:solidFill>
            <a:srgbClr val="00AEEF"/>
          </a:solidFill>
        </p:spPr>
      </p:pic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711BDA-F1C0-4CC2-BC1E-6FEA5706F7E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8C499-5CD4-43F1-8C0D-40F2675FB1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1F299E-7403-4FBD-8D79-AAA16386033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7A2BDC-3800-48E4-AF2C-8D42E8E615B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A5E2A21-561A-4743-938D-F9FC4BC021B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D704DCC-E6F5-49EF-B00C-6CEDE813575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9.emf"/><Relationship Id="rId1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51784" y="2708275"/>
            <a:ext cx="8040216" cy="720725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08275"/>
            <a:ext cx="334963" cy="720725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695480" y="2708960"/>
            <a:ext cx="720000" cy="720000"/>
          </a:xfrm>
          <a:prstGeom prst="ellipse">
            <a:avLst/>
          </a:prstGeom>
          <a:solidFill>
            <a:srgbClr val="00AEEF"/>
          </a:solidFill>
        </p:spPr>
      </p:pic>
      <p:sp>
        <p:nvSpPr>
          <p:cNvPr id="13316" name="文本框 6"/>
          <p:cNvSpPr txBox="1">
            <a:spLocks noChangeArrowheads="1"/>
          </p:cNvSpPr>
          <p:nvPr/>
        </p:nvSpPr>
        <p:spPr bwMode="auto">
          <a:xfrm>
            <a:off x="1631504" y="908720"/>
            <a:ext cx="9865096" cy="7694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zh-CN" sz="4400" dirty="0"/>
              <a:t>基于</a:t>
            </a:r>
            <a:r>
              <a:rPr lang="en-US" altLang="zh-CN" sz="4400" dirty="0"/>
              <a:t>Cortex-A8</a:t>
            </a:r>
            <a:r>
              <a:rPr lang="zh-CN" altLang="zh-CN" sz="4400" dirty="0"/>
              <a:t>的图像识别与追踪系统</a:t>
            </a:r>
            <a:endParaRPr lang="zh-CN" altLang="en-US" sz="4400" b="1" dirty="0">
              <a:solidFill>
                <a:srgbClr val="00AEEF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51784" y="2807027"/>
            <a:ext cx="7056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小组成员：莫旭东、林智力、洪剑伟、黄强</a:t>
            </a:r>
            <a:endParaRPr lang="zh-CN" altLang="en-US" sz="28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图像识别算法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078595" y="549275"/>
            <a:ext cx="292608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后期方案：</a:t>
            </a:r>
            <a:r>
              <a:rPr lang="en-US" altLang="zh-CN" sz="2400" b="1">
                <a:solidFill>
                  <a:srgbClr val="FF0000"/>
                </a:solidFill>
              </a:rPr>
              <a:t>openCV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8200"/>
          <a:stretch>
            <a:fillRect/>
          </a:stretch>
        </p:blipFill>
        <p:spPr>
          <a:xfrm>
            <a:off x="6744335" y="1557020"/>
            <a:ext cx="5203825" cy="12706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1815" y="1485265"/>
            <a:ext cx="5607050" cy="179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OpenCV是一个基于C/C++语言的开源图像处理函数库，可以进行图像/视频载入、保存和</a:t>
            </a:r>
            <a:r>
              <a:rPr lang="zh-CN" altLang="en-US" sz="2800">
                <a:sym typeface="+mn-ea"/>
              </a:rPr>
              <a:t>实时图像</a:t>
            </a:r>
            <a:r>
              <a:rPr lang="zh-CN" altLang="en-US" sz="2800">
                <a:sym typeface="+mn-ea"/>
              </a:rPr>
              <a:t>处理等</a:t>
            </a:r>
            <a:r>
              <a:rPr lang="zh-CN" altLang="en-US" sz="2800">
                <a:sym typeface="+mn-ea"/>
              </a:rPr>
              <a:t>。</a:t>
            </a:r>
            <a:endParaRPr lang="zh-CN" altLang="en-US" sz="2800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2450" y="3429635"/>
            <a:ext cx="4540885" cy="26517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具有：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）矩阵/向量数据操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2</a:t>
            </a:r>
            <a:r>
              <a:rPr lang="zh-CN" altLang="en-US" sz="2400"/>
              <a:t>）作及线性代数运算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3</a:t>
            </a:r>
            <a:r>
              <a:rPr lang="zh-CN" altLang="en-US" sz="2400"/>
              <a:t>）基本图像处理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4</a:t>
            </a:r>
            <a:r>
              <a:rPr lang="zh-CN" altLang="en-US" sz="2400"/>
              <a:t>）结构分析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5</a:t>
            </a:r>
            <a:r>
              <a:rPr lang="zh-CN" altLang="en-US" sz="2400"/>
              <a:t>）摄像头定标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6</a:t>
            </a:r>
            <a:r>
              <a:rPr lang="zh-CN" altLang="en-US" sz="2400"/>
              <a:t>）目标识别</a:t>
            </a:r>
            <a:endParaRPr lang="zh-CN" altLang="en-US" sz="24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190" y="3357245"/>
            <a:ext cx="5109210" cy="248539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图像搜寻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008745" y="549275"/>
            <a:ext cx="299593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前期方案：</a:t>
            </a:r>
            <a:r>
              <a:rPr lang="zh-CN" sz="2400" b="1">
                <a:solidFill>
                  <a:srgbClr val="FF0000"/>
                </a:solidFill>
              </a:rPr>
              <a:t>逐次逼近</a:t>
            </a:r>
            <a:endParaRPr lang="zh-CN" sz="24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1815" y="1341755"/>
            <a:ext cx="11228070" cy="179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摄像头舵机从</a:t>
            </a:r>
            <a:r>
              <a:rPr lang="en-US" altLang="zh-CN" sz="2800"/>
              <a:t>15</a:t>
            </a:r>
            <a:r>
              <a:rPr lang="zh-CN" altLang="en-US" sz="2800"/>
              <a:t>度开始，每次移动</a:t>
            </a:r>
            <a:r>
              <a:rPr lang="en-US" altLang="zh-CN" sz="2800"/>
              <a:t>15</a:t>
            </a:r>
            <a:r>
              <a:rPr lang="zh-CN" altLang="en-US" sz="2800"/>
              <a:t>度，每移动一次就判读色块的位置</a:t>
            </a:r>
            <a:r>
              <a:rPr lang="zh-CN" altLang="en-US" sz="2800">
                <a:sym typeface="+mn-ea"/>
              </a:rPr>
              <a:t>（以色块开始在右侧为例）</a:t>
            </a:r>
            <a:r>
              <a:rPr lang="zh-CN" altLang="en-US" sz="2800"/>
              <a:t>，如果色块在画面位置由右变为左，则该角度为色块现在所处位置，如果直到</a:t>
            </a:r>
            <a:r>
              <a:rPr lang="en-US" altLang="zh-CN" sz="2800"/>
              <a:t>165</a:t>
            </a:r>
            <a:r>
              <a:rPr lang="zh-CN" altLang="en-US" sz="2800"/>
              <a:t>度都没有色块，则认为当前范围内没有可识别色块。</a:t>
            </a:r>
            <a:endParaRPr lang="zh-CN" altLang="en-US" sz="2800"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0" y="3357245"/>
            <a:ext cx="5459730" cy="29317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3357245"/>
            <a:ext cx="5260975" cy="287972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图像识别算法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008745" y="549275"/>
            <a:ext cx="299593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后期方案：</a:t>
            </a:r>
            <a:r>
              <a:rPr lang="zh-CN" altLang="en-US" sz="2400" b="1">
                <a:solidFill>
                  <a:srgbClr val="FF0000"/>
                </a:solidFill>
              </a:rPr>
              <a:t>取值计算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9470" y="2277110"/>
            <a:ext cx="4225290" cy="2225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通过分别取</a:t>
            </a:r>
            <a:r>
              <a:rPr lang="en-US" altLang="zh-CN" sz="2800"/>
              <a:t>30</a:t>
            </a:r>
            <a:r>
              <a:rPr lang="zh-CN" altLang="en-US" sz="2800"/>
              <a:t>、</a:t>
            </a:r>
            <a:r>
              <a:rPr lang="en-US" altLang="zh-CN" sz="2800"/>
              <a:t>60</a:t>
            </a:r>
            <a:r>
              <a:rPr lang="zh-CN" altLang="en-US" sz="2800"/>
              <a:t>、</a:t>
            </a:r>
            <a:r>
              <a:rPr lang="en-US" altLang="zh-CN" sz="2800"/>
              <a:t>90</a:t>
            </a:r>
            <a:r>
              <a:rPr lang="zh-CN" altLang="en-US" sz="2800"/>
              <a:t>、</a:t>
            </a:r>
            <a:r>
              <a:rPr lang="en-US" altLang="zh-CN" sz="2800"/>
              <a:t>120/150</a:t>
            </a:r>
            <a:r>
              <a:rPr lang="zh-CN" altLang="en-US" sz="2800"/>
              <a:t>度的图像，计算色块与中线距离</a:t>
            </a:r>
            <a:r>
              <a:rPr lang="en-US" altLang="zh-CN" sz="2800"/>
              <a:t>h,</a:t>
            </a:r>
            <a:r>
              <a:rPr lang="zh-CN" altLang="en-US" sz="2800"/>
              <a:t>然后通过三角形的边角关系，计算出色块所处角度。</a:t>
            </a:r>
            <a:endParaRPr lang="zh-CN" altLang="en-US" sz="280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735" y="1772285"/>
            <a:ext cx="5929630" cy="319341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使用平台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696450" y="548640"/>
            <a:ext cx="243268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现在：</a:t>
            </a:r>
            <a:r>
              <a:rPr lang="zh-CN" altLang="en-US" sz="2400" b="1">
                <a:solidFill>
                  <a:srgbClr val="FF0000"/>
                </a:solidFill>
              </a:rPr>
              <a:t>智能小车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821940" y="1158875"/>
            <a:ext cx="5784215" cy="499618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使用平台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86420" y="548640"/>
            <a:ext cx="393763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以后：</a:t>
            </a:r>
            <a:r>
              <a:rPr lang="zh-CN" altLang="en-US" sz="2400" b="1">
                <a:solidFill>
                  <a:srgbClr val="FF0000"/>
                </a:solidFill>
              </a:rPr>
              <a:t>四足机器人或者更多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1196975"/>
            <a:ext cx="6550660" cy="480822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872038" y="2744788"/>
            <a:ext cx="7319962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744788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556" name="文本框 4"/>
          <p:cNvSpPr txBox="1">
            <a:spLocks noChangeArrowheads="1"/>
          </p:cNvSpPr>
          <p:nvPr/>
        </p:nvSpPr>
        <p:spPr bwMode="auto">
          <a:xfrm>
            <a:off x="1629718" y="2781300"/>
            <a:ext cx="3306763" cy="6400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造字工房悦黑体验版纤细体"/>
                <a:ea typeface="造字工房悦黑体验版纤细体"/>
                <a:cs typeface="造字工房悦黑体验版纤细体"/>
              </a:rPr>
              <a:t>谢谢！</a:t>
            </a:r>
            <a:endParaRPr lang="zh-CN" altLang="en-US" sz="3600" b="1" dirty="0" smtClean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entr" presetSubtype="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70" decel="1000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770" decel="100000"/>
                                        <p:tgtEl>
                                          <p:spTgt spid="23556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0" dur="770" fill="hold"/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2" dur="770" fill="hold"/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/>
      <p:bldP spid="23556" grpId="1"/>
      <p:bldP spid="23556" grpId="2"/>
      <p:bldP spid="23556" grpId="3"/>
      <p:bldP spid="23556" grpId="4"/>
      <p:bldP spid="23556" grpId="5"/>
      <p:bldP spid="23556" grpId="6"/>
      <p:bldP spid="23556" grpId="7"/>
      <p:bldP spid="23556" grpId="8"/>
      <p:bldP spid="23556" grpId="9"/>
      <p:bldP spid="23556" grpId="1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872038" y="2744788"/>
            <a:ext cx="7319962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2744788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40" name="文本框 4"/>
          <p:cNvSpPr txBox="1">
            <a:spLocks noChangeArrowheads="1"/>
          </p:cNvSpPr>
          <p:nvPr/>
        </p:nvSpPr>
        <p:spPr bwMode="auto">
          <a:xfrm>
            <a:off x="1565275" y="2781300"/>
            <a:ext cx="3306763" cy="646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造字工房悦黑体验版纤细体"/>
                <a:ea typeface="造字工房悦黑体验版纤细体"/>
                <a:cs typeface="造字工房悦黑体验版纤细体"/>
              </a:rPr>
              <a:t>INTRODUCTION</a:t>
            </a:r>
            <a:endParaRPr lang="zh-CN" altLang="en-US" sz="36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479376" y="2565024"/>
            <a:ext cx="1080000" cy="1080000"/>
          </a:xfrm>
          <a:prstGeom prst="ellipse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3392" y="260648"/>
            <a:ext cx="1123324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/>
              <a:t>研究了在简单背景下实现对简单目标的</a:t>
            </a:r>
            <a:r>
              <a:rPr lang="zh-CN" altLang="zh-CN" sz="2800" b="1" dirty="0"/>
              <a:t>识别与</a:t>
            </a:r>
            <a:r>
              <a:rPr lang="zh-CN" altLang="zh-CN" sz="2800" b="1" dirty="0" smtClean="0"/>
              <a:t>跟踪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给</a:t>
            </a:r>
            <a:r>
              <a:rPr lang="zh-CN" altLang="zh-CN" sz="2800" dirty="0"/>
              <a:t>出了目标跟踪的原理图和结构</a:t>
            </a:r>
            <a:r>
              <a:rPr lang="zh-CN" altLang="zh-CN" sz="2800" dirty="0" smtClean="0"/>
              <a:t>框图</a:t>
            </a:r>
            <a:r>
              <a:rPr lang="zh-CN" altLang="en-US" sz="2800" dirty="0"/>
              <a:t>。</a:t>
            </a:r>
            <a:r>
              <a:rPr lang="zh-CN" altLang="zh-CN" sz="2800" dirty="0" smtClean="0"/>
              <a:t>整个</a:t>
            </a:r>
            <a:r>
              <a:rPr lang="zh-CN" altLang="zh-CN" sz="2800" dirty="0"/>
              <a:t>系统主要由</a:t>
            </a:r>
            <a:r>
              <a:rPr lang="zh-CN" altLang="zh-CN" sz="2800" b="1" dirty="0"/>
              <a:t>图像采集模块</a:t>
            </a:r>
            <a:r>
              <a:rPr lang="zh-CN" altLang="zh-CN" sz="2800" dirty="0"/>
              <a:t>、</a:t>
            </a:r>
            <a:r>
              <a:rPr lang="zh-CN" altLang="zh-CN" sz="2800" b="1" dirty="0"/>
              <a:t>图像信号处理单元</a:t>
            </a:r>
            <a:r>
              <a:rPr lang="zh-CN" altLang="zh-CN" sz="2800" dirty="0"/>
              <a:t>、</a:t>
            </a:r>
            <a:r>
              <a:rPr lang="zh-CN" altLang="zh-CN" sz="2800" b="1" dirty="0"/>
              <a:t>伺服机构</a:t>
            </a:r>
            <a:r>
              <a:rPr lang="zh-CN" altLang="zh-CN" sz="2800" dirty="0"/>
              <a:t>和</a:t>
            </a:r>
            <a:r>
              <a:rPr lang="zh-CN" altLang="zh-CN" sz="2800" b="1" dirty="0"/>
              <a:t>手机控制客户端</a:t>
            </a:r>
            <a:r>
              <a:rPr lang="zh-CN" altLang="zh-CN" sz="2800" dirty="0" smtClean="0"/>
              <a:t>组成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重点</a:t>
            </a:r>
            <a:r>
              <a:rPr lang="zh-CN" altLang="zh-CN" sz="2800" dirty="0"/>
              <a:t>论述了图像信号处理单元的实现过程和</a:t>
            </a:r>
            <a:r>
              <a:rPr lang="zh-CN" altLang="zh-CN" sz="2800" dirty="0" smtClean="0"/>
              <a:t>算法分析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包括</a:t>
            </a:r>
            <a:r>
              <a:rPr lang="zh-CN" altLang="zh-CN" sz="2800" dirty="0"/>
              <a:t>图像</a:t>
            </a:r>
            <a:r>
              <a:rPr lang="zh-CN" altLang="zh-CN" sz="2800" dirty="0" smtClean="0"/>
              <a:t>预处理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图像分割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特征提取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目标识别</a:t>
            </a:r>
            <a:r>
              <a:rPr lang="zh-CN" altLang="zh-CN" sz="2800" dirty="0"/>
              <a:t>与追踪</a:t>
            </a:r>
            <a:r>
              <a:rPr lang="zh-CN" altLang="zh-CN" sz="2800" dirty="0" smtClean="0"/>
              <a:t>算法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充分</a:t>
            </a:r>
            <a:r>
              <a:rPr lang="zh-CN" altLang="zh-CN" sz="2800" dirty="0"/>
              <a:t>考虑系统的实时</a:t>
            </a:r>
            <a:r>
              <a:rPr lang="zh-CN" altLang="zh-CN" sz="2800" dirty="0" smtClean="0"/>
              <a:t>性</a:t>
            </a:r>
            <a:r>
              <a:rPr lang="zh-CN" altLang="en-US" sz="2800" dirty="0"/>
              <a:t>，</a:t>
            </a:r>
            <a:r>
              <a:rPr lang="zh-CN" altLang="zh-CN" sz="2800" dirty="0" smtClean="0"/>
              <a:t>稳定性</a:t>
            </a:r>
            <a:r>
              <a:rPr lang="zh-CN" altLang="en-US" sz="2800" dirty="0"/>
              <a:t>。</a:t>
            </a:r>
            <a:endParaRPr lang="zh-CN" altLang="zh-CN" sz="2800" dirty="0"/>
          </a:p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10819" y="2842746"/>
            <a:ext cx="4896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有</a:t>
            </a:r>
            <a:r>
              <a:rPr lang="zh-CN" altLang="en-US" sz="2800" dirty="0" smtClean="0"/>
              <a:t>“眼睛”的小车</a:t>
            </a:r>
            <a:endParaRPr lang="zh-CN" altLang="en-US" sz="28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15733" t="22427" r="12399" b="28184"/>
          <a:stretch>
            <a:fillRect/>
          </a:stretch>
        </p:blipFill>
        <p:spPr>
          <a:xfrm>
            <a:off x="1341755" y="3501390"/>
            <a:ext cx="3472180" cy="31813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t="3695" r="11849" b="17094"/>
          <a:stretch>
            <a:fillRect/>
          </a:stretch>
        </p:blipFill>
        <p:spPr>
          <a:xfrm flipH="1">
            <a:off x="6024245" y="3573145"/>
            <a:ext cx="4583430" cy="308927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5360" y="547007"/>
            <a:ext cx="5600700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zh-CN" sz="4000" dirty="0"/>
              <a:t>系统总</a:t>
            </a:r>
            <a:r>
              <a:rPr lang="zh-CN" altLang="zh-CN" sz="4000" dirty="0" smtClean="0"/>
              <a:t>方案</a:t>
            </a:r>
            <a:r>
              <a:rPr lang="zh-CN" altLang="en-US" sz="4000" dirty="0" smtClean="0"/>
              <a:t>：</a:t>
            </a:r>
            <a:endParaRPr lang="zh-CN" altLang="en-US" sz="4000" dirty="0">
              <a:solidFill>
                <a:schemeClr val="bg1">
                  <a:lumMod val="50000"/>
                </a:schemeClr>
              </a:solidFill>
              <a:latin typeface="造字工房悦黑体验版纤细体" pitchFamily="50" charset="-122"/>
              <a:ea typeface="造字工房悦黑体验版纤细体" pitchFamily="50" charset="-122"/>
            </a:endParaRPr>
          </a:p>
        </p:txBody>
      </p:sp>
      <p:sp>
        <p:nvSpPr>
          <p:cNvPr id="15363" name="矩形 3"/>
          <p:cNvSpPr>
            <a:spLocks noChangeArrowheads="1"/>
          </p:cNvSpPr>
          <p:nvPr/>
        </p:nvSpPr>
        <p:spPr bwMode="auto">
          <a:xfrm>
            <a:off x="6240016" y="2509335"/>
            <a:ext cx="5581661" cy="278537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800" dirty="0"/>
              <a:t>图像识别与追踪系统主要</a:t>
            </a:r>
            <a:r>
              <a:rPr lang="zh-CN" altLang="zh-CN" sz="2800" dirty="0" smtClean="0"/>
              <a:t>由</a:t>
            </a:r>
            <a:endParaRPr lang="en-US" altLang="zh-CN" sz="2800" dirty="0" smtClean="0"/>
          </a:p>
          <a:p>
            <a:pPr>
              <a:lnSpc>
                <a:spcPts val="3500"/>
              </a:lnSpc>
            </a:pPr>
            <a:r>
              <a:rPr lang="zh-CN" altLang="en-US" sz="2800" dirty="0" smtClean="0"/>
              <a:t>①</a:t>
            </a:r>
            <a:r>
              <a:rPr lang="zh-CN" altLang="zh-CN" sz="2800" dirty="0" smtClean="0"/>
              <a:t>图像</a:t>
            </a:r>
            <a:r>
              <a:rPr lang="zh-CN" altLang="zh-CN" sz="2800" dirty="0"/>
              <a:t>采集</a:t>
            </a:r>
            <a:r>
              <a:rPr lang="zh-CN" altLang="zh-CN" sz="2800" dirty="0" smtClean="0"/>
              <a:t>模块</a:t>
            </a:r>
            <a:endParaRPr lang="en-US" altLang="zh-CN" sz="2800" dirty="0" smtClean="0"/>
          </a:p>
          <a:p>
            <a:pPr>
              <a:lnSpc>
                <a:spcPts val="3500"/>
              </a:lnSpc>
            </a:pPr>
            <a:r>
              <a:rPr lang="zh-CN" altLang="en-US" sz="2800" dirty="0"/>
              <a:t>②</a:t>
            </a:r>
            <a:r>
              <a:rPr lang="zh-CN" altLang="zh-CN" sz="2800" dirty="0" smtClean="0"/>
              <a:t>图像</a:t>
            </a:r>
            <a:r>
              <a:rPr lang="zh-CN" altLang="zh-CN" sz="2800" dirty="0"/>
              <a:t>信号处理</a:t>
            </a:r>
            <a:r>
              <a:rPr lang="zh-CN" altLang="zh-CN" sz="2800" dirty="0" smtClean="0"/>
              <a:t>单元</a:t>
            </a:r>
            <a:endParaRPr lang="en-US" altLang="zh-CN" sz="2800" dirty="0" smtClean="0"/>
          </a:p>
          <a:p>
            <a:pPr>
              <a:lnSpc>
                <a:spcPts val="3500"/>
              </a:lnSpc>
            </a:pPr>
            <a:r>
              <a:rPr lang="zh-CN" altLang="en-US" sz="2800" dirty="0"/>
              <a:t>③</a:t>
            </a:r>
            <a:r>
              <a:rPr lang="zh-CN" altLang="zh-CN" sz="2800" dirty="0" smtClean="0"/>
              <a:t>控制单元</a:t>
            </a:r>
            <a:endParaRPr lang="en-US" altLang="zh-CN" sz="2800" dirty="0"/>
          </a:p>
          <a:p>
            <a:pPr>
              <a:lnSpc>
                <a:spcPts val="3500"/>
              </a:lnSpc>
            </a:pPr>
            <a:r>
              <a:rPr lang="zh-CN" altLang="en-US" sz="2800" dirty="0"/>
              <a:t>④</a:t>
            </a:r>
            <a:r>
              <a:rPr lang="zh-CN" altLang="zh-CN" sz="2800" dirty="0" smtClean="0"/>
              <a:t>伺服机构</a:t>
            </a:r>
            <a:endParaRPr lang="en-US" altLang="zh-CN" sz="2800" dirty="0"/>
          </a:p>
          <a:p>
            <a:pPr>
              <a:lnSpc>
                <a:spcPts val="3500"/>
              </a:lnSpc>
            </a:pPr>
            <a:r>
              <a:rPr lang="zh-CN" altLang="en-US" sz="2800" dirty="0"/>
              <a:t>⑤</a:t>
            </a:r>
            <a:r>
              <a:rPr lang="zh-CN" altLang="zh-CN" sz="2800" dirty="0" smtClean="0"/>
              <a:t>手机</a:t>
            </a:r>
            <a:r>
              <a:rPr lang="zh-CN" altLang="zh-CN" sz="2800" dirty="0"/>
              <a:t>控制客户端组成</a:t>
            </a:r>
            <a:endParaRPr lang="en-US" altLang="zh-CN" sz="2800" dirty="0">
              <a:solidFill>
                <a:srgbClr val="444444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1782762"/>
            <a:ext cx="5383213" cy="423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15913" y="549275"/>
            <a:ext cx="85010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zh-CN" sz="4000" dirty="0"/>
              <a:t>图像识别及智能车追踪系统</a:t>
            </a:r>
            <a:endParaRPr lang="zh-CN" altLang="en-US" sz="4000" dirty="0">
              <a:solidFill>
                <a:schemeClr val="bg1">
                  <a:lumMod val="50000"/>
                </a:schemeClr>
              </a:solidFill>
              <a:latin typeface="造字工房悦黑体验版纤细体" pitchFamily="50" charset="-122"/>
              <a:ea typeface="造字工房悦黑体验版纤细体" pitchFamily="50" charset="-122"/>
            </a:endParaRPr>
          </a:p>
        </p:txBody>
      </p:sp>
      <p:pic>
        <p:nvPicPr>
          <p:cNvPr id="19" name="图片 18"/>
          <p:cNvPicPr/>
          <p:nvPr/>
        </p:nvPicPr>
        <p:blipFill>
          <a:blip r:embed="rId1"/>
          <a:stretch>
            <a:fillRect/>
          </a:stretch>
        </p:blipFill>
        <p:spPr>
          <a:xfrm>
            <a:off x="2351991" y="1268591"/>
            <a:ext cx="7560840" cy="4764127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endParaRPr lang="zh-CN" alt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582613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412" name="文本框 4"/>
          <p:cNvSpPr txBox="1">
            <a:spLocks noChangeArrowheads="1"/>
          </p:cNvSpPr>
          <p:nvPr/>
        </p:nvSpPr>
        <p:spPr bwMode="auto">
          <a:xfrm>
            <a:off x="1565275" y="619918"/>
            <a:ext cx="3306763" cy="646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造字工房悦黑体验版纤细体"/>
                <a:ea typeface="造字工房悦黑体验版纤细体"/>
                <a:cs typeface="造字工房悦黑体验版纤细体"/>
              </a:rPr>
              <a:t>硬件连接</a:t>
            </a:r>
            <a:endParaRPr lang="zh-CN" altLang="en-US" sz="36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485275" y="402975"/>
            <a:ext cx="1080000" cy="1080000"/>
          </a:xfrm>
          <a:prstGeom prst="ellipse">
            <a:avLst/>
          </a:prstGeom>
        </p:spPr>
      </p:pic>
      <p:pic>
        <p:nvPicPr>
          <p:cNvPr id="6" name="图片 5" descr="IMG_20170423_160104"/>
          <p:cNvPicPr/>
          <p:nvPr/>
        </p:nvPicPr>
        <p:blipFill>
          <a:blip r:embed="rId2"/>
          <a:srcRect t="24845" b="10501"/>
          <a:stretch>
            <a:fillRect/>
          </a:stretch>
        </p:blipFill>
        <p:spPr>
          <a:xfrm>
            <a:off x="150419" y="1628800"/>
            <a:ext cx="5750560" cy="4957445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6960096" y="401500"/>
            <a:ext cx="4076065" cy="3371215"/>
          </a:xfrm>
          <a:prstGeom prst="rect">
            <a:avLst/>
          </a:prstGeom>
        </p:spPr>
      </p:pic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6240016" y="3990365"/>
          <a:ext cx="557616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8084"/>
                <a:gridCol w="27880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cortex A8</a:t>
                      </a:r>
                      <a:r>
                        <a:rPr lang="zh-CN" altLang="zh-CN" sz="1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开发板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一套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舵机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sg90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若干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摄像头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一套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减速器电机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r>
                        <a:rPr lang="zh-CN" altLang="en-US" dirty="0" smtClean="0"/>
                        <a:t>个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电机驱动板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一套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小车机架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一套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电源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一套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endParaRPr lang="zh-CN" alt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51558" y="476672"/>
            <a:ext cx="56007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dirty="0" smtClean="0">
                <a:latin typeface="+mn-ea"/>
                <a:ea typeface="+mn-ea"/>
              </a:rPr>
              <a:t>驱动控制</a:t>
            </a:r>
            <a:endParaRPr lang="zh-CN" altLang="en-US" sz="4400" dirty="0">
              <a:latin typeface="+mn-ea"/>
              <a:ea typeface="+mn-ea"/>
            </a:endParaRPr>
          </a:p>
        </p:txBody>
      </p:sp>
      <p:grpSp>
        <p:nvGrpSpPr>
          <p:cNvPr id="18439" name="组合 11"/>
          <p:cNvGrpSpPr/>
          <p:nvPr/>
        </p:nvGrpSpPr>
        <p:grpSpPr bwMode="auto">
          <a:xfrm>
            <a:off x="6927566" y="1335102"/>
            <a:ext cx="2668587" cy="644337"/>
            <a:chOff x="926850" y="3733361"/>
            <a:chExt cx="2504854" cy="644685"/>
          </a:xfrm>
        </p:grpSpPr>
        <p:sp>
          <p:nvSpPr>
            <p:cNvPr id="18446" name="文本框 12"/>
            <p:cNvSpPr txBox="1">
              <a:spLocks noChangeArrowheads="1"/>
            </p:cNvSpPr>
            <p:nvPr/>
          </p:nvSpPr>
          <p:spPr bwMode="auto">
            <a:xfrm>
              <a:off x="936776" y="3958024"/>
              <a:ext cx="2494928" cy="4200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lnSpc>
                  <a:spcPts val="3000"/>
                </a:lnSpc>
              </a:pPr>
              <a:endParaRPr lang="zh-CN" altLang="en-US" dirty="0">
                <a:latin typeface="造字工房悦黑体验版纤细体"/>
                <a:ea typeface="造字工房悦黑体验版纤细体"/>
                <a:cs typeface="造字工房悦黑体验版纤细体"/>
              </a:endParaRPr>
            </a:p>
          </p:txBody>
        </p:sp>
        <p:sp>
          <p:nvSpPr>
            <p:cNvPr id="18447" name="文本框 13"/>
            <p:cNvSpPr txBox="1">
              <a:spLocks noChangeArrowheads="1"/>
            </p:cNvSpPr>
            <p:nvPr/>
          </p:nvSpPr>
          <p:spPr bwMode="auto">
            <a:xfrm>
              <a:off x="926850" y="3733361"/>
              <a:ext cx="1938596" cy="4001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endParaRPr lang="zh-CN" altLang="en-US" sz="2000" dirty="0">
                <a:solidFill>
                  <a:srgbClr val="00AEEF"/>
                </a:solidFill>
                <a:latin typeface="造字工房悦黑体验版纤细体"/>
                <a:ea typeface="造字工房悦黑体验版纤细体"/>
                <a:cs typeface="造字工房悦黑体验版纤细体"/>
              </a:endParaRPr>
            </a:p>
          </p:txBody>
        </p:sp>
      </p:grpSp>
      <p:pic>
        <p:nvPicPr>
          <p:cNvPr id="21" name="图片 20"/>
          <p:cNvPicPr/>
          <p:nvPr/>
        </p:nvPicPr>
        <p:blipFill>
          <a:blip r:embed="rId1"/>
          <a:stretch>
            <a:fillRect/>
          </a:stretch>
        </p:blipFill>
        <p:spPr>
          <a:xfrm>
            <a:off x="4016623" y="2231206"/>
            <a:ext cx="4740771" cy="394705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16623" y="1374976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/>
              <a:t>电机选择及驱动模块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4016623" y="1806411"/>
            <a:ext cx="43412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/>
              <a:t>采用</a:t>
            </a:r>
            <a:r>
              <a:rPr lang="en-US" altLang="zh-CN" sz="2400" dirty="0"/>
              <a:t> L298N </a:t>
            </a:r>
            <a:r>
              <a:rPr lang="zh-CN" altLang="zh-CN" sz="2400" dirty="0"/>
              <a:t>芯片驱动小车电机</a:t>
            </a:r>
            <a:endParaRPr lang="zh-CN" altLang="en-US" sz="2400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244746" y="480036"/>
            <a:ext cx="5600700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zh-CN" sz="4000" dirty="0"/>
              <a:t>控制系统软件设计</a:t>
            </a:r>
            <a:endParaRPr lang="zh-CN" altLang="en-US" sz="4000" dirty="0">
              <a:solidFill>
                <a:schemeClr val="bg1">
                  <a:lumMod val="50000"/>
                </a:schemeClr>
              </a:solidFill>
              <a:latin typeface="造字工房悦黑体验版纤细体" pitchFamily="50" charset="-122"/>
              <a:ea typeface="造字工房悦黑体验版纤细体" pitchFamily="50" charset="-122"/>
            </a:endParaRPr>
          </a:p>
        </p:txBody>
      </p:sp>
      <p:sp>
        <p:nvSpPr>
          <p:cNvPr id="19460" name="文本框 4"/>
          <p:cNvSpPr txBox="1">
            <a:spLocks noChangeArrowheads="1"/>
          </p:cNvSpPr>
          <p:nvPr/>
        </p:nvSpPr>
        <p:spPr bwMode="auto">
          <a:xfrm>
            <a:off x="3261611" y="2021680"/>
            <a:ext cx="1938337" cy="4001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000" dirty="0"/>
              <a:t>系统</a:t>
            </a:r>
            <a:r>
              <a:rPr lang="zh-CN" altLang="zh-CN" sz="2000" dirty="0" smtClean="0"/>
              <a:t>流程图</a:t>
            </a:r>
            <a:endParaRPr lang="zh-CN" altLang="en-US" sz="2000" dirty="0">
              <a:solidFill>
                <a:srgbClr val="00AEEF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pic>
        <p:nvPicPr>
          <p:cNvPr id="9" name="图片 8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48" y="1187922"/>
            <a:ext cx="2825115" cy="4977382"/>
          </a:xfrm>
          <a:prstGeom prst="rect">
            <a:avLst/>
          </a:prstGeom>
        </p:spPr>
      </p:pic>
      <p:pic>
        <p:nvPicPr>
          <p:cNvPr id="10" name="图片 9" descr="Screenshot_2017-04-23-16-57-04-516_com.example.x002tuxiangshibie"/>
          <p:cNvPicPr/>
          <p:nvPr/>
        </p:nvPicPr>
        <p:blipFill>
          <a:blip r:embed="rId2"/>
          <a:srcRect b="51640"/>
          <a:stretch>
            <a:fillRect/>
          </a:stretch>
        </p:blipFill>
        <p:spPr>
          <a:xfrm>
            <a:off x="8328248" y="692697"/>
            <a:ext cx="3474720" cy="2769656"/>
          </a:xfrm>
          <a:prstGeom prst="rect">
            <a:avLst/>
          </a:prstGeom>
        </p:spPr>
      </p:pic>
      <p:pic>
        <p:nvPicPr>
          <p:cNvPr id="11" name="图片 10" descr="Screenshot_2017-04-23-16-57-43-223_com.example.x002tuxiangshibie"/>
          <p:cNvPicPr/>
          <p:nvPr/>
        </p:nvPicPr>
        <p:blipFill>
          <a:blip r:embed="rId3"/>
          <a:stretch>
            <a:fillRect/>
          </a:stretch>
        </p:blipFill>
        <p:spPr>
          <a:xfrm>
            <a:off x="3863752" y="3880278"/>
            <a:ext cx="4104456" cy="2285026"/>
          </a:xfrm>
          <a:prstGeom prst="rect">
            <a:avLst/>
          </a:prstGeom>
        </p:spPr>
      </p:pic>
      <p:sp>
        <p:nvSpPr>
          <p:cNvPr id="3" name="左箭头 2"/>
          <p:cNvSpPr/>
          <p:nvPr/>
        </p:nvSpPr>
        <p:spPr>
          <a:xfrm>
            <a:off x="2783632" y="2000250"/>
            <a:ext cx="504056" cy="49264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015880" y="1187922"/>
            <a:ext cx="24482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/>
              <a:t>控制客户端主界面</a:t>
            </a:r>
            <a:endParaRPr lang="zh-CN" altLang="zh-CN" sz="2000" dirty="0"/>
          </a:p>
          <a:p>
            <a:endParaRPr lang="zh-CN" altLang="en-US" dirty="0"/>
          </a:p>
        </p:txBody>
      </p:sp>
      <p:sp>
        <p:nvSpPr>
          <p:cNvPr id="5" name="右箭头 4"/>
          <p:cNvSpPr/>
          <p:nvPr/>
        </p:nvSpPr>
        <p:spPr>
          <a:xfrm>
            <a:off x="7320136" y="1228253"/>
            <a:ext cx="648072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264710" y="284422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/>
              <a:t>调试界面</a:t>
            </a:r>
            <a:endParaRPr lang="zh-CN" altLang="en-US" sz="2000" dirty="0"/>
          </a:p>
        </p:txBody>
      </p:sp>
      <p:sp>
        <p:nvSpPr>
          <p:cNvPr id="7" name="下箭头 6"/>
          <p:cNvSpPr/>
          <p:nvPr/>
        </p:nvSpPr>
        <p:spPr>
          <a:xfrm>
            <a:off x="5699956" y="3267113"/>
            <a:ext cx="432048" cy="4360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616280" y="3485132"/>
            <a:ext cx="28648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/>
              <a:t>Android</a:t>
            </a:r>
            <a:r>
              <a:rPr lang="zh-CN" altLang="zh-CN" sz="2000" dirty="0"/>
              <a:t>手机控制客户端</a:t>
            </a:r>
            <a:endParaRPr lang="zh-CN" altLang="en-US" sz="2000" dirty="0"/>
          </a:p>
        </p:txBody>
      </p:sp>
      <p:pic>
        <p:nvPicPr>
          <p:cNvPr id="18" name="图片 17"/>
          <p:cNvPicPr/>
          <p:nvPr/>
        </p:nvPicPr>
        <p:blipFill>
          <a:blip r:embed="rId4"/>
          <a:stretch>
            <a:fillRect/>
          </a:stretch>
        </p:blipFill>
        <p:spPr>
          <a:xfrm>
            <a:off x="8328248" y="3885243"/>
            <a:ext cx="3474719" cy="2280062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3" grpId="0" animBg="1"/>
      <p:bldP spid="4" grpId="0"/>
      <p:bldP spid="5" grpId="0" animBg="1"/>
      <p:bldP spid="6" grpId="0"/>
      <p:bldP spid="7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图像识别算法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76360" y="548640"/>
            <a:ext cx="312674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前期方案：</a:t>
            </a:r>
            <a:r>
              <a:rPr lang="zh-CN" altLang="en-US" sz="2400" b="1">
                <a:solidFill>
                  <a:srgbClr val="FF0000"/>
                </a:solidFill>
              </a:rPr>
              <a:t>中线重叠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090" y="1628775"/>
            <a:ext cx="4676140" cy="31330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7670" y="1556385"/>
            <a:ext cx="5304790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	</a:t>
            </a:r>
            <a:r>
              <a:rPr lang="zh-CN" altLang="en-US" sz="2400"/>
              <a:t>直接求取色块中线和画面中线的距离，然后与设定误差值作比较，如果早误差范围内，则视为已在中线（即</a:t>
            </a:r>
            <a:r>
              <a:rPr lang="en-US" altLang="zh-CN" sz="2400"/>
              <a:t>90</a:t>
            </a:r>
            <a:r>
              <a:rPr lang="zh-CN" altLang="en-US" sz="2400"/>
              <a:t>度）。</a:t>
            </a:r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479425" y="3715385"/>
            <a:ext cx="5405755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缺点：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）受距离影响明显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2</a:t>
            </a:r>
            <a:r>
              <a:rPr lang="zh-CN" altLang="en-US" sz="2400"/>
              <a:t>）误差访问不好确定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3</a:t>
            </a:r>
            <a:r>
              <a:rPr lang="zh-CN" altLang="en-US" sz="2400"/>
              <a:t>）容易受环境干扰，造成不稳定</a:t>
            </a:r>
            <a:endParaRPr lang="zh-CN" altLang="en-US" sz="240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824" y="476672"/>
            <a:ext cx="334963" cy="720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4" name="文本框 4"/>
          <p:cNvSpPr txBox="1">
            <a:spLocks noChangeArrowheads="1"/>
          </p:cNvSpPr>
          <p:nvPr/>
        </p:nvSpPr>
        <p:spPr bwMode="auto">
          <a:xfrm>
            <a:off x="479376" y="551025"/>
            <a:ext cx="3306763" cy="518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zh-CN" sz="2800" b="1" dirty="0"/>
              <a:t>图像识别算法</a:t>
            </a:r>
            <a:endParaRPr lang="zh-CN" altLang="en-US" sz="2800" b="1" dirty="0">
              <a:solidFill>
                <a:schemeClr val="bg1"/>
              </a:solidFill>
              <a:latin typeface="造字工房悦黑体验版纤细体"/>
              <a:ea typeface="造字工房悦黑体验版纤细体"/>
              <a:cs typeface="造字工房悦黑体验版纤细体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50960" y="620395"/>
            <a:ext cx="310642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现在方案：</a:t>
            </a:r>
            <a:r>
              <a:rPr lang="zh-CN" altLang="en-US" sz="2400" b="1">
                <a:solidFill>
                  <a:srgbClr val="FF0000"/>
                </a:solidFill>
              </a:rPr>
              <a:t>点数求和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2061210"/>
            <a:ext cx="5838190" cy="32854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1815" y="1771650"/>
            <a:ext cx="4451350" cy="2651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	</a:t>
            </a:r>
            <a:r>
              <a:rPr lang="zh-CN" altLang="en-US" sz="2800"/>
              <a:t>逐行判断每个像素点的</a:t>
            </a:r>
            <a:r>
              <a:rPr lang="en-US" altLang="zh-CN" sz="2800"/>
              <a:t>RGB</a:t>
            </a:r>
            <a:r>
              <a:rPr lang="zh-CN" altLang="en-US" sz="2800"/>
              <a:t>值与色块的是否相近，如果是，对应的</a:t>
            </a:r>
            <a:r>
              <a:rPr lang="en-US" altLang="zh-CN" sz="2800"/>
              <a:t>VAL</a:t>
            </a:r>
            <a:r>
              <a:rPr lang="zh-CN" altLang="en-US" sz="2800"/>
              <a:t>值加</a:t>
            </a:r>
            <a:r>
              <a:rPr lang="en-US" altLang="zh-CN" sz="2800"/>
              <a:t>1</a:t>
            </a:r>
            <a:r>
              <a:rPr lang="zh-CN" altLang="en-US" sz="2800"/>
              <a:t>，最后比较左右两个</a:t>
            </a:r>
            <a:r>
              <a:rPr lang="en-US" altLang="zh-CN" sz="2800"/>
              <a:t>VAL</a:t>
            </a:r>
            <a:r>
              <a:rPr lang="zh-CN" altLang="en-US" sz="2800"/>
              <a:t>值，那个大即色块在那一边。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695960" y="5373370"/>
            <a:ext cx="4537710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优点：比较稳定、容易实现</a:t>
            </a:r>
            <a:endParaRPr lang="zh-CN" altLang="en-US" sz="280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940</Words>
  <Application>WPS 演示</Application>
  <PresentationFormat>自定义</PresentationFormat>
  <Paragraphs>124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40</cp:revision>
  <dcterms:created xsi:type="dcterms:W3CDTF">2014-01-25T01:03:00Z</dcterms:created>
  <dcterms:modified xsi:type="dcterms:W3CDTF">2017-05-10T07:46:59Z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